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042" r:id="rId2"/>
    <p:sldId id="3759" r:id="rId3"/>
    <p:sldId id="285" r:id="rId4"/>
    <p:sldId id="296" r:id="rId5"/>
    <p:sldId id="3760" r:id="rId6"/>
    <p:sldId id="10019" r:id="rId7"/>
    <p:sldId id="3762" r:id="rId8"/>
    <p:sldId id="3763" r:id="rId9"/>
    <p:sldId id="3764" r:id="rId10"/>
    <p:sldId id="3765" r:id="rId11"/>
    <p:sldId id="10022" r:id="rId12"/>
    <p:sldId id="10021" r:id="rId13"/>
    <p:sldId id="3767" r:id="rId14"/>
    <p:sldId id="10020" r:id="rId15"/>
    <p:sldId id="10023" r:id="rId16"/>
    <p:sldId id="272" r:id="rId17"/>
    <p:sldId id="3772" r:id="rId18"/>
    <p:sldId id="259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nal" id="{EB8C0A9E-9956-438B-AEC7-CB884F6A80CA}">
          <p14:sldIdLst>
            <p14:sldId id="2042"/>
          </p14:sldIdLst>
        </p14:section>
        <p14:section name="Introduction" id="{21098212-C6DC-4A8D-990F-567136D8AC6F}">
          <p14:sldIdLst>
            <p14:sldId id="3759"/>
            <p14:sldId id="285"/>
            <p14:sldId id="296"/>
          </p14:sldIdLst>
        </p14:section>
        <p14:section name="Octopus" id="{43420739-5A1B-4175-B163-EC0DAAA62919}">
          <p14:sldIdLst>
            <p14:sldId id="3760"/>
            <p14:sldId id="10019"/>
            <p14:sldId id="3762"/>
            <p14:sldId id="3763"/>
            <p14:sldId id="3764"/>
            <p14:sldId id="3765"/>
            <p14:sldId id="10022"/>
            <p14:sldId id="10021"/>
            <p14:sldId id="3767"/>
          </p14:sldIdLst>
        </p14:section>
        <p14:section name="Ending" id="{1E4AB4E0-51FF-4112-9147-F6ECD7BCB05A}">
          <p14:sldIdLst>
            <p14:sldId id="10020"/>
            <p14:sldId id="10023"/>
            <p14:sldId id="272"/>
            <p14:sldId id="377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80D8"/>
    <a:srgbClr val="E9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71661" autoAdjust="0"/>
  </p:normalViewPr>
  <p:slideViewPr>
    <p:cSldViewPr snapToGrid="0">
      <p:cViewPr varScale="1">
        <p:scale>
          <a:sx n="115" d="100"/>
          <a:sy n="115" d="100"/>
        </p:scale>
        <p:origin x="1912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A11A6-1AD0-4F9A-A10A-0A0A7D181C36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36E94-0B6B-4AC4-8EDB-B4629D844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1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CB9372-CA2B-44D2-90ED-A4A158EB6F2D}" type="datetime8">
              <a:rPr lang="en-US" smtClean="0">
                <a:solidFill>
                  <a:prstClr val="black"/>
                </a:solidFill>
              </a:rPr>
              <a:t>5/11/2022 4:16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956461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36E94-0B6B-4AC4-8EDB-B4629D84495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941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dab28b4d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dab28b4d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5d7291e2b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5d7291e2b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642d4edd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642d4edd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41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710F-B155-4731-AC44-C5E6F0ADD88E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39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1DFFF-1951-4161-A961-D47547C184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929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36E94-0B6B-4AC4-8EDB-B4629D8449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21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36E94-0B6B-4AC4-8EDB-B4629D8449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277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36E94-0B6B-4AC4-8EDB-B4629D8449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77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36E94-0B6B-4AC4-8EDB-B4629D84495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81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36E94-0B6B-4AC4-8EDB-B4629D84495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4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C796-4B0D-4AE4-85AF-920FC70A3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0692C-AEA7-4BBB-94C8-D9F5E9566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CF1C5-3477-4747-BDD0-948C5EE6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B257E-96D9-48B4-9C57-31A4A33C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01D57-D656-477E-9ED6-41F51B21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27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2D38-F749-4A3E-8E6F-A4AE5DC2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EC144-9427-44A6-84F3-D0DA02CE8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12D78-B38F-4157-AD3A-F00ABD7C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AD8B2-28D7-4751-AE62-48B23BB6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8E6D1-B011-488E-AD88-69487CFF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E206F-019B-4FE8-A061-42F7FDD66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AC1FB-939A-4C40-913B-F09EF6F7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D5B5E-5C17-4DD6-B266-CFA6EDD3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C795-C79B-45CB-985A-0D472479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5060A-7D06-446C-BE6D-3BA94721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306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15600" y="1929567"/>
            <a:ext cx="11360800" cy="4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415600" y="11659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80519" y="6179127"/>
            <a:ext cx="395883" cy="4116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9221-5886-46EB-933A-ACD0BEF267AB}"/>
              </a:ext>
            </a:extLst>
          </p:cNvPr>
          <p:cNvSpPr txBox="1"/>
          <p:nvPr userDrawn="1"/>
        </p:nvSpPr>
        <p:spPr>
          <a:xfrm>
            <a:off x="9155874" y="6264633"/>
            <a:ext cx="30836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7" dirty="0">
                <a:solidFill>
                  <a:srgbClr val="0D80D8"/>
                </a:solidFill>
                <a:latin typeface="+mn-lt"/>
              </a:rPr>
              <a:t>Sarah Lean </a:t>
            </a:r>
            <a:r>
              <a:rPr lang="en-GB" sz="1467" b="0" i="0" dirty="0">
                <a:solidFill>
                  <a:srgbClr val="0D80D8"/>
                </a:solidFill>
                <a:effectLst/>
                <a:latin typeface="+mn-lt"/>
              </a:rPr>
              <a:t>| @Techielass</a:t>
            </a:r>
            <a:endParaRPr lang="en-GB" sz="1467" dirty="0">
              <a:solidFill>
                <a:srgbClr val="0D80D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6344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93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lue 1">
  <p:cSld name="Title - Blue 1">
    <p:bg>
      <p:bgPr>
        <a:solidFill>
          <a:schemeClr val="accen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03535" y="6002267"/>
            <a:ext cx="572867" cy="588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75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761181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68493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15600" y="1929567"/>
            <a:ext cx="11360800" cy="4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 idx="2"/>
          </p:nvPr>
        </p:nvSpPr>
        <p:spPr>
          <a:xfrm>
            <a:off x="415600" y="11659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03535" y="6002267"/>
            <a:ext cx="572867" cy="588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9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D557-972C-431D-9400-E83FCA9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1592-6475-42C4-B98F-BFD500F6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B2438-42CB-4E46-BD46-06A8ADD0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63858-D700-4A27-9B38-91A19D12E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D3F7E-31E8-43EC-88D1-6EDDECC3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55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5DD0-5CF7-4212-82B8-6AF5D4FA3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9B9-4A15-4A7A-A53B-6A47970E3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B3588-9A03-402F-920F-B06033AD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5BE94-74F5-4951-A2ED-A443B6E7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3A345-421C-49E2-8665-4B0EF9E4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1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64F4-A42B-46FE-B79A-9AF761E3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E3E9A-0FDE-41A0-83D6-3DD99AD9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C3CD5-9E18-4AF5-A885-8CFA6F464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D6C2A-0375-4BCA-989D-411D7685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87070-7FCB-4F06-8230-00FC17FF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BBCDC-CD7B-43A9-9B52-380FC2FE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85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08D6-4223-4ED2-8A1A-681F6F4F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7D152-B164-4BBF-97A0-7EE07198D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EB365-84AF-45F1-B3B2-7E75E0B5C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C1647-EA15-4ABC-858D-5651016B2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9F27A-6BE2-4379-BCAF-90A6FD6AD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B86E5-CA33-4C8A-8122-95B922C8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9E81CA-1718-4825-BF4A-806F1B99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18717-CAB9-4860-833F-C29B8BA3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50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60C9-0AC5-4492-B78A-B536DE53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63C5B-568B-476C-B5D1-3BFD5095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5182A-7586-4A09-8645-9016DDB9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E3E55-2662-4E04-8A59-FAA00A1C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00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95B93-691A-4BDA-9ED6-ABF29AEF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CCDBC-E89B-4EC1-9483-7592C9E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6FA26-3BD0-4203-A2D4-A8E543DB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03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A78E-A49A-4F6D-8F96-F5511F97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DEE7-FF0C-4927-AF68-FF80E6017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6183E-CED5-40E4-8B21-1EB14EE9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97E20-5BB3-4904-B10B-4682F5B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FAB0A-C0AD-4032-8A73-143DE54C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85321-7FA7-4E58-9977-9B5F0CEB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806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39DD-458D-4404-8CA7-D3273F5B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A3F589-4ED7-456F-AFAD-637AAC640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DFFE8-F098-4690-B72A-44C5EBEAC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9B994-2096-47EA-AF51-FE4A72DC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7142F-DF8A-4E30-A5C2-3118E112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CC5B3-A7C7-470E-AA07-10ECB9B0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74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CECA6-AD58-47A0-BECF-F0AE55C1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DFA3-38AB-4F15-A43E-C1FF1571C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4B4F1-730F-4A4C-A31A-0936B379C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F20D5-5156-418B-A693-595CF15B7612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19E48-86E8-4FFC-8FEF-CDCAD675A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C0ECE-0E65-454B-8646-F1B4A7297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F7D63-31EE-4C0B-80B8-EA8A41961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41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>
            <a:normAutofit fontScale="90000"/>
          </a:bodyPr>
          <a:lstStyle/>
          <a:p>
            <a:r>
              <a:rPr lang="en-US" sz="3200">
                <a:latin typeface="Segoe UI"/>
                <a:cs typeface="Segoe UI"/>
              </a:rPr>
              <a:t>Internal Presenter Notes: What Attendees Should Take Away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84200" y="1436689"/>
            <a:ext cx="11018838" cy="2434513"/>
          </a:xfr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cs typeface="Segoe UI"/>
              </a:rPr>
              <a:t>Content creators: </a:t>
            </a:r>
            <a:r>
              <a:rPr lang="en-US" sz="2000" dirty="0">
                <a:cs typeface="Segoe UI"/>
              </a:rPr>
              <a:t>Write 3 things an attendee should take away from the presentation. This will help presenters home in on the main points.</a:t>
            </a:r>
          </a:p>
          <a:p>
            <a:pPr marL="0" indent="0">
              <a:buNone/>
            </a:pPr>
            <a:r>
              <a:rPr lang="en-US" dirty="0"/>
              <a:t>1. Basics of Octopus Deploy</a:t>
            </a:r>
          </a:p>
          <a:p>
            <a:pPr marL="0" indent="0">
              <a:buNone/>
            </a:pPr>
            <a:r>
              <a:rPr lang="en-US" dirty="0"/>
              <a:t>2. How to complete your first deployment</a:t>
            </a:r>
          </a:p>
          <a:p>
            <a:pPr marL="0" indent="0">
              <a:buNone/>
            </a:pPr>
            <a:r>
              <a:rPr lang="en-US" dirty="0"/>
              <a:t>3. Introduce more </a:t>
            </a:r>
            <a:r>
              <a:rPr lang="en-US"/>
              <a:t>advanced features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7F1273-463A-4B97-B42D-1C89E1B24025}"/>
              </a:ext>
            </a:extLst>
          </p:cNvPr>
          <p:cNvSpPr/>
          <p:nvPr/>
        </p:nvSpPr>
        <p:spPr>
          <a:xfrm>
            <a:off x="5975614" y="3247027"/>
            <a:ext cx="24077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A5F5CF-1A7A-4B79-9B96-F3299BDFF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22" y="2618680"/>
            <a:ext cx="6373930" cy="274403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D80D8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API-first architecture </a:t>
            </a:r>
            <a:r>
              <a:rPr lang="en-GB" sz="1800" dirty="0">
                <a:solidFill>
                  <a:srgbClr val="11181D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for automation, customization and flexibility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D80D8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Cross-platform integrations </a:t>
            </a:r>
            <a:r>
              <a:rPr lang="en-GB" sz="1800" dirty="0">
                <a:solidFill>
                  <a:srgbClr val="11181D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that suit your team. Octopus CLI, RESTful client, C# API client, Java SDK, Golang API client, and TypeScript API client</a:t>
            </a:r>
          </a:p>
          <a:p>
            <a:endParaRPr lang="en-GB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C27CC-950E-495D-B098-F97E0008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API-first architecture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69A7D5-7A4E-4E74-A5B7-39968F930DE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oogle Shape;104;p20">
            <a:extLst>
              <a:ext uri="{FF2B5EF4-FFF2-40B4-BE49-F238E27FC236}">
                <a16:creationId xmlns:a16="http://schemas.microsoft.com/office/drawing/2014/main" id="{6BCAD32A-2FAC-4EB7-9CAD-DA47A60195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0644" y="1837636"/>
            <a:ext cx="4467315" cy="403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-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616A92FF-0FAD-4C72-AA16-9F2127943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4508">
            <a:off x="2997240" y="1911038"/>
            <a:ext cx="6409049" cy="3605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63AE4-A6F4-653B-4A3F-5C4399119E75}"/>
              </a:ext>
            </a:extLst>
          </p:cNvPr>
          <p:cNvSpPr txBox="1"/>
          <p:nvPr/>
        </p:nvSpPr>
        <p:spPr>
          <a:xfrm>
            <a:off x="3059407" y="3245703"/>
            <a:ext cx="6118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</a:rPr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95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A5F5CF-1A7A-4B79-9B96-F3299BDFF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129" y="3273526"/>
            <a:ext cx="6373930" cy="683016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1118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 to</a:t>
            </a:r>
            <a:r>
              <a:rPr lang="en-GB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8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500+ automation tasks </a:t>
            </a:r>
            <a:r>
              <a:rPr lang="en-GB" sz="1800" dirty="0">
                <a:solidFill>
                  <a:srgbClr val="1118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easy integration with hundreds of key technologies.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C27CC-950E-495D-B098-F97E0008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Step Integrations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63AE4-A6F4-653B-4A3F-5C4399119E75}"/>
              </a:ext>
            </a:extLst>
          </p:cNvPr>
          <p:cNvSpPr txBox="1"/>
          <p:nvPr/>
        </p:nvSpPr>
        <p:spPr>
          <a:xfrm>
            <a:off x="3059407" y="3245703"/>
            <a:ext cx="6118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</a:rPr>
              <a:t> 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DE9200-554E-1751-04E0-D4ADE192B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2141" y="1967345"/>
            <a:ext cx="4529228" cy="35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9C27CC-950E-495D-B098-F97E0008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Where does Octopus fit?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63AE4-A6F4-653B-4A3F-5C4399119E75}"/>
              </a:ext>
            </a:extLst>
          </p:cNvPr>
          <p:cNvSpPr txBox="1"/>
          <p:nvPr/>
        </p:nvSpPr>
        <p:spPr>
          <a:xfrm>
            <a:off x="3059407" y="3245703"/>
            <a:ext cx="6118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</a:rPr>
              <a:t> 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3AB405-FEE2-2C12-3920-CC84A02817DD}"/>
              </a:ext>
            </a:extLst>
          </p:cNvPr>
          <p:cNvGrpSpPr/>
          <p:nvPr/>
        </p:nvGrpSpPr>
        <p:grpSpPr>
          <a:xfrm>
            <a:off x="605415" y="1264829"/>
            <a:ext cx="11026798" cy="4845772"/>
            <a:chOff x="605415" y="1264829"/>
            <a:chExt cx="11026798" cy="4845772"/>
          </a:xfrm>
        </p:grpSpPr>
        <p:pic>
          <p:nvPicPr>
            <p:cNvPr id="10" name="Google Shape;90;p18">
              <a:extLst>
                <a:ext uri="{FF2B5EF4-FFF2-40B4-BE49-F238E27FC236}">
                  <a16:creationId xmlns:a16="http://schemas.microsoft.com/office/drawing/2014/main" id="{AB2E36B1-1AF1-B483-167D-32330EC799F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5415" y="1264829"/>
              <a:ext cx="11026798" cy="4845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B256DF4-44A8-574D-146D-126CF3CEE106}"/>
                </a:ext>
              </a:extLst>
            </p:cNvPr>
            <p:cNvSpPr/>
            <p:nvPr/>
          </p:nvSpPr>
          <p:spPr>
            <a:xfrm>
              <a:off x="1108364" y="4893425"/>
              <a:ext cx="997527" cy="31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0945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8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15704-F674-417F-9F95-FA32DF19F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0" y="1359411"/>
            <a:ext cx="11360800" cy="2736800"/>
          </a:xfrm>
        </p:spPr>
        <p:txBody>
          <a:bodyPr/>
          <a:lstStyle/>
          <a:p>
            <a:r>
              <a:rPr lang="en-GB" sz="8000" b="1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286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6AE588-8D74-4E5A-9127-3A4700A7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Config as Code</a:t>
            </a:r>
          </a:p>
        </p:txBody>
      </p:sp>
      <p:pic>
        <p:nvPicPr>
          <p:cNvPr id="7" name="Google Shape;158;p27">
            <a:extLst>
              <a:ext uri="{FF2B5EF4-FFF2-40B4-BE49-F238E27FC236}">
                <a16:creationId xmlns:a16="http://schemas.microsoft.com/office/drawing/2014/main" id="{EB53AD22-F274-3C10-FB9E-57234C78E7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04" y="1819961"/>
            <a:ext cx="5015510" cy="41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7B000-9BD7-626C-B911-ADA0290F7F05}"/>
              </a:ext>
            </a:extLst>
          </p:cNvPr>
          <p:cNvSpPr txBox="1"/>
          <p:nvPr/>
        </p:nvSpPr>
        <p:spPr>
          <a:xfrm>
            <a:off x="6340569" y="3405058"/>
            <a:ext cx="4659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Version control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your deployment process. </a:t>
            </a:r>
            <a:endParaRPr lang="en-GB" sz="2400" dirty="0">
              <a:solidFill>
                <a:srgbClr val="0D80D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0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6AE588-8D74-4E5A-9127-3A4700A7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Meet compliance requirements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7B000-9BD7-626C-B911-ADA0290F7F05}"/>
              </a:ext>
            </a:extLst>
          </p:cNvPr>
          <p:cNvSpPr txBox="1"/>
          <p:nvPr/>
        </p:nvSpPr>
        <p:spPr>
          <a:xfrm>
            <a:off x="6208560" y="2295742"/>
            <a:ext cx="53008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Role-based </a:t>
            </a:r>
            <a:r>
              <a:rPr lang="en-GB" sz="20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control. </a:t>
            </a:r>
          </a:p>
          <a:p>
            <a:pPr lvl="1"/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Support for </a:t>
            </a:r>
            <a:r>
              <a:rPr lang="en-GB" sz="20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external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Authentication providers</a:t>
            </a:r>
          </a:p>
          <a:p>
            <a:pPr lvl="1"/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Notifications</a:t>
            </a:r>
          </a:p>
          <a:p>
            <a:pPr lvl="1"/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GB" sz="20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 27001 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en-GB" sz="20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SOC II Type II 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certification in progress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D80D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oogle Shape;166;p28">
            <a:extLst>
              <a:ext uri="{FF2B5EF4-FFF2-40B4-BE49-F238E27FC236}">
                <a16:creationId xmlns:a16="http://schemas.microsoft.com/office/drawing/2014/main" id="{946CDC91-4F25-9A2C-AFC2-93709BE0D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61" y="1356967"/>
            <a:ext cx="5567839" cy="504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03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Our Focus for 2022</a:t>
            </a:r>
            <a:endParaRPr sz="4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8" name="Google Shape;188;p31"/>
          <p:cNvGrpSpPr/>
          <p:nvPr/>
        </p:nvGrpSpPr>
        <p:grpSpPr>
          <a:xfrm>
            <a:off x="1208584" y="1659339"/>
            <a:ext cx="2182000" cy="2182000"/>
            <a:chOff x="893575" y="2104150"/>
            <a:chExt cx="1636500" cy="1636500"/>
          </a:xfrm>
        </p:grpSpPr>
        <p:sp>
          <p:nvSpPr>
            <p:cNvPr id="189" name="Google Shape;189;p31"/>
            <p:cNvSpPr/>
            <p:nvPr/>
          </p:nvSpPr>
          <p:spPr>
            <a:xfrm>
              <a:off x="893575" y="2104150"/>
              <a:ext cx="1636500" cy="1636500"/>
            </a:xfrm>
            <a:prstGeom prst="ellipse">
              <a:avLst/>
            </a:prstGeom>
            <a:solidFill>
              <a:srgbClr val="FF4848"/>
            </a:solidFill>
            <a:ln w="19050" cap="flat" cmpd="sng">
              <a:solidFill>
                <a:srgbClr val="FF48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000" tIns="48000" rIns="48000" bIns="48000" anchor="t" anchorCtr="0">
              <a:noAutofit/>
            </a:bodyPr>
            <a:lstStyle/>
            <a:p>
              <a:pPr algn="ctr"/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90" name="Google Shape;19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0388" y="2364250"/>
              <a:ext cx="1202874" cy="12028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31"/>
          <p:cNvGrpSpPr/>
          <p:nvPr/>
        </p:nvGrpSpPr>
        <p:grpSpPr>
          <a:xfrm>
            <a:off x="4949267" y="1659339"/>
            <a:ext cx="2182000" cy="2182000"/>
            <a:chOff x="3699088" y="2104150"/>
            <a:chExt cx="1636500" cy="1636500"/>
          </a:xfrm>
        </p:grpSpPr>
        <p:sp>
          <p:nvSpPr>
            <p:cNvPr id="192" name="Google Shape;192;p31"/>
            <p:cNvSpPr/>
            <p:nvPr/>
          </p:nvSpPr>
          <p:spPr>
            <a:xfrm>
              <a:off x="3699088" y="2104150"/>
              <a:ext cx="1636500" cy="16365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000" tIns="48000" rIns="48000" bIns="48000" anchor="t" anchorCtr="0">
              <a:noAutofit/>
            </a:bodyPr>
            <a:lstStyle/>
            <a:p>
              <a:pPr algn="ctr"/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93" name="Google Shape;19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5563" y="2290625"/>
              <a:ext cx="1263549" cy="1263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31"/>
          <p:cNvGrpSpPr/>
          <p:nvPr/>
        </p:nvGrpSpPr>
        <p:grpSpPr>
          <a:xfrm>
            <a:off x="8689951" y="1659339"/>
            <a:ext cx="2182000" cy="2182000"/>
            <a:chOff x="6504600" y="2104150"/>
            <a:chExt cx="1636500" cy="1636500"/>
          </a:xfrm>
        </p:grpSpPr>
        <p:sp>
          <p:nvSpPr>
            <p:cNvPr id="195" name="Google Shape;195;p31"/>
            <p:cNvSpPr/>
            <p:nvPr/>
          </p:nvSpPr>
          <p:spPr>
            <a:xfrm>
              <a:off x="6504600" y="2104150"/>
              <a:ext cx="1636500" cy="16365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000" tIns="48000" rIns="48000" bIns="48000" anchor="t" anchorCtr="0">
              <a:noAutofit/>
            </a:bodyPr>
            <a:lstStyle/>
            <a:p>
              <a:pPr algn="ctr"/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96" name="Google Shape;19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85507" y="2304916"/>
              <a:ext cx="1263549" cy="1263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31"/>
          <p:cNvSpPr txBox="1"/>
          <p:nvPr/>
        </p:nvSpPr>
        <p:spPr>
          <a:xfrm>
            <a:off x="415600" y="4107706"/>
            <a:ext cx="3768000" cy="115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Aft>
                <a:spcPts val="1333"/>
              </a:spcAft>
            </a:pPr>
            <a:r>
              <a:rPr lang="en-GB" sz="2400" b="1" dirty="0">
                <a:latin typeface="Roboto"/>
                <a:ea typeface="Roboto"/>
                <a:cs typeface="Roboto"/>
                <a:sym typeface="Roboto"/>
              </a:rPr>
              <a:t>Octopus Cloud Improvements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4156667" y="4107706"/>
            <a:ext cx="3767200" cy="115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Aft>
                <a:spcPts val="1333"/>
              </a:spcAft>
            </a:pPr>
            <a:r>
              <a:rPr lang="en-GB" sz="2400" b="1" dirty="0">
                <a:latin typeface="Roboto"/>
                <a:ea typeface="Roboto"/>
                <a:cs typeface="Roboto"/>
                <a:sym typeface="Roboto"/>
              </a:rPr>
              <a:t>More Cloud Native Targets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7896967" y="4107706"/>
            <a:ext cx="3768000" cy="115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Aft>
                <a:spcPts val="1333"/>
              </a:spcAft>
            </a:pPr>
            <a:r>
              <a:rPr lang="en-GB" sz="2400" b="1" dirty="0">
                <a:latin typeface="Roboto"/>
                <a:ea typeface="Roboto"/>
                <a:cs typeface="Roboto"/>
                <a:sym typeface="Roboto"/>
              </a:rPr>
              <a:t>Modern DevOps with Everything-as-Code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670F4C-F790-9105-A062-8C918C2AECDB}"/>
              </a:ext>
            </a:extLst>
          </p:cNvPr>
          <p:cNvSpPr txBox="1"/>
          <p:nvPr/>
        </p:nvSpPr>
        <p:spPr>
          <a:xfrm>
            <a:off x="448348" y="5788452"/>
            <a:ext cx="6118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Roboto" panose="02000000000000000000" pitchFamily="2" charset="0"/>
                <a:ea typeface="Roboto" panose="02000000000000000000" pitchFamily="2" charset="0"/>
              </a:rPr>
              <a:t>https://www.octopus.com/roadmap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198" grpId="0"/>
      <p:bldP spid="1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8FA43-CB9E-4839-B5F5-43EBE8A5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GB" sz="4800" dirty="0">
                <a:latin typeface="Roboto" panose="02000000000000000000" pitchFamily="2" charset="0"/>
                <a:ea typeface="Roboto" panose="02000000000000000000" pitchFamily="2" charset="0"/>
              </a:rPr>
              <a:t>What did you learn?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C9BF2-52E7-F1F8-D84B-41AE51E452D0}"/>
              </a:ext>
            </a:extLst>
          </p:cNvPr>
          <p:cNvSpPr txBox="1"/>
          <p:nvPr/>
        </p:nvSpPr>
        <p:spPr>
          <a:xfrm>
            <a:off x="903316" y="1712422"/>
            <a:ext cx="103853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What Octopus Deploy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How to deploy Infrastructure as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How to deploy your application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Where Octopus Deploy fits in the tech stack</a:t>
            </a:r>
          </a:p>
        </p:txBody>
      </p:sp>
    </p:spTree>
    <p:extLst>
      <p:ext uri="{BB962C8B-B14F-4D97-AF65-F5344CB8AC3E}">
        <p14:creationId xmlns:p14="http://schemas.microsoft.com/office/powerpoint/2010/main" val="230482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80D8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19E110A6-ACBD-41ED-BBDD-DD9E6E7D4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3" y="2759266"/>
            <a:ext cx="3506773" cy="3506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E57BC-7702-4E41-85BC-387776F456B1}"/>
              </a:ext>
            </a:extLst>
          </p:cNvPr>
          <p:cNvSpPr txBox="1"/>
          <p:nvPr/>
        </p:nvSpPr>
        <p:spPr>
          <a:xfrm>
            <a:off x="5954436" y="3497408"/>
            <a:ext cx="6096000" cy="1734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Sarah Lean</a:t>
            </a:r>
          </a:p>
          <a:p>
            <a:r>
              <a:rPr lang="en-US" sz="2667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Senior Solutions Architect</a:t>
            </a:r>
          </a:p>
          <a:p>
            <a:r>
              <a:rPr lang="en-US" sz="2667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@Techielass </a:t>
            </a:r>
          </a:p>
          <a:p>
            <a:r>
              <a:rPr lang="en-US" sz="2667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www.techielass.com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A83F0-0EED-4051-B077-4497862AF3FA}"/>
              </a:ext>
            </a:extLst>
          </p:cNvPr>
          <p:cNvSpPr txBox="1"/>
          <p:nvPr/>
        </p:nvSpPr>
        <p:spPr>
          <a:xfrm>
            <a:off x="1041520" y="781651"/>
            <a:ext cx="101089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  <a:b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Resources: </a:t>
            </a:r>
            <a:r>
              <a:rPr lang="en-GB" sz="3200" i="0" u="sng" strike="noStrike" dirty="0">
                <a:solidFill>
                  <a:schemeClr val="bg1"/>
                </a:solidFill>
                <a:effectLst/>
                <a:latin typeface="Slack-Lato"/>
              </a:rPr>
              <a:t>https://oc.to/letsgetdeploying</a:t>
            </a:r>
            <a:endParaRPr lang="en-GB" sz="3200" u="sng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ctrTitle"/>
          </p:nvPr>
        </p:nvSpPr>
        <p:spPr>
          <a:xfrm>
            <a:off x="663861" y="732493"/>
            <a:ext cx="9144000" cy="14084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en-GB" sz="7200" b="1" i="0" strike="noStrike" dirty="0">
                <a:solidFill>
                  <a:srgbClr val="0D80D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Let’s Get Deploying!</a:t>
            </a:r>
            <a:endParaRPr lang="en-GB" sz="7200" b="1" i="0" dirty="0">
              <a:solidFill>
                <a:srgbClr val="0D80D8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br>
              <a:rPr lang="en" sz="2133" b="1" dirty="0"/>
            </a:br>
            <a:br>
              <a:rPr lang="en" sz="2133" b="1" dirty="0"/>
            </a:b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FE2B2-7C60-4904-8CEE-05E763313C45}"/>
              </a:ext>
            </a:extLst>
          </p:cNvPr>
          <p:cNvSpPr txBox="1"/>
          <p:nvPr/>
        </p:nvSpPr>
        <p:spPr>
          <a:xfrm>
            <a:off x="663861" y="4734439"/>
            <a:ext cx="5206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latin typeface="Roboto" panose="02000000000000000000" pitchFamily="2" charset="0"/>
                <a:ea typeface="Roboto" panose="02000000000000000000" pitchFamily="2" charset="0"/>
              </a:rPr>
              <a:t>Sarah Lean</a:t>
            </a:r>
          </a:p>
          <a:p>
            <a:r>
              <a:rPr lang="en-GB" sz="2000" b="1" i="1" dirty="0">
                <a:latin typeface="Roboto" panose="02000000000000000000" pitchFamily="2" charset="0"/>
                <a:ea typeface="Roboto" panose="02000000000000000000" pitchFamily="2" charset="0"/>
              </a:rPr>
              <a:t>Senior Solutions Architect</a:t>
            </a:r>
            <a:br>
              <a:rPr lang="en-GB" sz="2000" b="1" i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000" b="1" i="1" dirty="0">
                <a:latin typeface="Roboto" panose="02000000000000000000" pitchFamily="2" charset="0"/>
                <a:ea typeface="Roboto" panose="02000000000000000000" pitchFamily="2" charset="0"/>
              </a:rPr>
              <a:t>@Techielass</a:t>
            </a:r>
          </a:p>
        </p:txBody>
      </p:sp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1F79025-C695-4E46-8820-26E871DC1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t="7053" r="17911" b="2040"/>
          <a:stretch/>
        </p:blipFill>
        <p:spPr>
          <a:xfrm>
            <a:off x="5594507" y="2338183"/>
            <a:ext cx="6229632" cy="45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3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96E0-7C39-4CCD-B220-501DD3786D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01990" y="580446"/>
            <a:ext cx="4668257" cy="13255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defTabSz="1219170"/>
            <a:r>
              <a:rPr lang="en-US" sz="5867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Who am I?</a:t>
            </a:r>
            <a:endParaRPr lang="en-US" sz="5867" b="1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hild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05E91B4B-2B94-4D68-AECF-10FD9104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39" r="-4" b="10809"/>
          <a:stretch/>
        </p:blipFill>
        <p:spPr>
          <a:xfrm>
            <a:off x="3559121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030" name="Picture 6" descr="Image may contain: 1 person">
            <a:extLst>
              <a:ext uri="{FF2B5EF4-FFF2-40B4-BE49-F238E27FC236}">
                <a16:creationId xmlns:a16="http://schemas.microsoft.com/office/drawing/2014/main" id="{F5BAE883-7C4A-4F30-A205-493C781A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" y="13"/>
            <a:ext cx="3967945" cy="3383267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may contain: Sarah Lean, smiling, indoor">
            <a:extLst>
              <a:ext uri="{FF2B5EF4-FFF2-40B4-BE49-F238E27FC236}">
                <a16:creationId xmlns:a16="http://schemas.microsoft.com/office/drawing/2014/main" id="{BC44A031-FA62-4315-8F16-277D02C91B2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4" y="4007261"/>
            <a:ext cx="3155072" cy="2850748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34FC2-03A0-4D5B-8196-8BC4D383424B}"/>
              </a:ext>
            </a:extLst>
          </p:cNvPr>
          <p:cNvSpPr txBox="1"/>
          <p:nvPr/>
        </p:nvSpPr>
        <p:spPr>
          <a:xfrm>
            <a:off x="6396468" y="2877761"/>
            <a:ext cx="5679969" cy="3181684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/>
          <a:p>
            <a:pPr marL="457189" indent="-3047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33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Blog at </a:t>
            </a:r>
            <a:r>
              <a:rPr lang="en-US" sz="2133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www.techielass.com</a:t>
            </a:r>
          </a:p>
          <a:p>
            <a:pPr marL="457189" indent="-3047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33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@Techielass</a:t>
            </a:r>
          </a:p>
          <a:p>
            <a:pPr marL="457189" indent="-3047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33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Founder of the Glasgow Azure User Group</a:t>
            </a:r>
          </a:p>
          <a:p>
            <a:pPr marL="457189" indent="-3047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33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STEM Ambassador</a:t>
            </a:r>
          </a:p>
          <a:p>
            <a:pPr marL="457189" indent="-3047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33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17+ years in the IT industry</a:t>
            </a:r>
          </a:p>
          <a:p>
            <a:pPr marL="457189" indent="-3047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33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IT Pro</a:t>
            </a:r>
          </a:p>
          <a:p>
            <a:pPr marL="457189" indent="-3047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33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3F2C9-60B2-40D3-99DF-721E8502E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509" y="5183952"/>
            <a:ext cx="917450" cy="1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1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o photo description available.">
            <a:extLst>
              <a:ext uri="{FF2B5EF4-FFF2-40B4-BE49-F238E27FC236}">
                <a16:creationId xmlns:a16="http://schemas.microsoft.com/office/drawing/2014/main" id="{D7140EDF-9CEE-469B-A650-B90FFDA8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91" y="387741"/>
            <a:ext cx="8465964" cy="564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19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8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7F6250-0C5D-4E5C-A921-40B7B2345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2053"/>
            <a:ext cx="12191999" cy="1177513"/>
          </a:xfrm>
        </p:spPr>
        <p:txBody>
          <a:bodyPr>
            <a:noAutofit/>
          </a:bodyPr>
          <a:lstStyle/>
          <a:p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What is Octopus Deploy?</a:t>
            </a:r>
          </a:p>
        </p:txBody>
      </p:sp>
    </p:spTree>
    <p:extLst>
      <p:ext uri="{BB962C8B-B14F-4D97-AF65-F5344CB8AC3E}">
        <p14:creationId xmlns:p14="http://schemas.microsoft.com/office/powerpoint/2010/main" val="183973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19CF4-05A2-49A0-836B-E32F441A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What is Octopus Deploy?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7B676-F88B-4082-B9EA-5AB25B364099}"/>
              </a:ext>
            </a:extLst>
          </p:cNvPr>
          <p:cNvSpPr txBox="1"/>
          <p:nvPr/>
        </p:nvSpPr>
        <p:spPr>
          <a:xfrm>
            <a:off x="415600" y="3050309"/>
            <a:ext cx="5791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dirty="0">
                <a:solidFill>
                  <a:srgbClr val="11181D"/>
                </a:solidFill>
                <a:effectLst/>
                <a:latin typeface="Roboto" panose="02000000000000000000" pitchFamily="2" charset="0"/>
              </a:rPr>
              <a:t>Octopus Deploy is a </a:t>
            </a:r>
            <a:r>
              <a:rPr lang="en-GB" sz="20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single place </a:t>
            </a:r>
            <a:r>
              <a:rPr lang="en-GB" sz="2000" b="0" i="0" dirty="0">
                <a:solidFill>
                  <a:srgbClr val="11181D"/>
                </a:solidFill>
                <a:effectLst/>
                <a:latin typeface="Roboto" panose="02000000000000000000" pitchFamily="2" charset="0"/>
              </a:rPr>
              <a:t>for your team to manage releases, automate deployments, and automate the runbooks that keep your software operating.</a:t>
            </a:r>
            <a:endParaRPr lang="en-GB" sz="2000" dirty="0">
              <a:solidFill>
                <a:srgbClr val="11181D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5455E-4A00-499C-A3FC-A57924A8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75015"/>
            <a:ext cx="5326379" cy="3550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D58BF0-9D7D-4355-87EB-A8EBB32C7A03}"/>
              </a:ext>
            </a:extLst>
          </p:cNvPr>
          <p:cNvSpPr txBox="1"/>
          <p:nvPr/>
        </p:nvSpPr>
        <p:spPr>
          <a:xfrm>
            <a:off x="415600" y="2114397"/>
            <a:ext cx="6119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 dirty="0">
                <a:solidFill>
                  <a:srgbClr val="11181D"/>
                </a:solidFill>
                <a:effectLst/>
                <a:latin typeface="Roboto" panose="02000000000000000000" pitchFamily="2" charset="0"/>
              </a:rPr>
              <a:t>A unified DevOps Automation platform. </a:t>
            </a:r>
          </a:p>
        </p:txBody>
      </p:sp>
    </p:spTree>
    <p:extLst>
      <p:ext uri="{BB962C8B-B14F-4D97-AF65-F5344CB8AC3E}">
        <p14:creationId xmlns:p14="http://schemas.microsoft.com/office/powerpoint/2010/main" val="20432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19CF4-05A2-49A0-836B-E32F441A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Run on any infrastructure</a:t>
            </a:r>
          </a:p>
        </p:txBody>
      </p:sp>
      <p:pic>
        <p:nvPicPr>
          <p:cNvPr id="5" name="Google Shape;112;p21">
            <a:extLst>
              <a:ext uri="{FF2B5EF4-FFF2-40B4-BE49-F238E27FC236}">
                <a16:creationId xmlns:a16="http://schemas.microsoft.com/office/drawing/2014/main" id="{F7F19F6A-AFCA-42E2-8F13-3CF8FCB4E5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307" y="2052849"/>
            <a:ext cx="4046424" cy="334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7B676-F88B-4082-B9EA-5AB25B364099}"/>
              </a:ext>
            </a:extLst>
          </p:cNvPr>
          <p:cNvSpPr txBox="1"/>
          <p:nvPr/>
        </p:nvSpPr>
        <p:spPr>
          <a:xfrm>
            <a:off x="354806" y="2560652"/>
            <a:ext cx="6119812" cy="244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11181D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Support for</a:t>
            </a:r>
            <a:r>
              <a:rPr lang="en-GB" sz="1800" dirty="0">
                <a:solidFill>
                  <a:srgbClr val="586978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800" dirty="0">
                <a:solidFill>
                  <a:srgbClr val="0D80D8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legacy to modern infrastructure </a:t>
            </a:r>
            <a:r>
              <a:rPr lang="en-GB" sz="1800" dirty="0">
                <a:solidFill>
                  <a:srgbClr val="11181D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from virtual machines to containers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D80D8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Cloud agnostic </a:t>
            </a:r>
            <a:r>
              <a:rPr lang="en-GB" sz="1800" dirty="0">
                <a:solidFill>
                  <a:srgbClr val="11181D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with built-in functionality for Azure, AWS, and Google Cloud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rgbClr val="0D80D8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Support for all major CI servers </a:t>
            </a:r>
            <a:r>
              <a:rPr lang="en-GB" sz="1800" dirty="0">
                <a:solidFill>
                  <a:srgbClr val="11181D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with native  plugins including Jenkins, GitHub Actions, </a:t>
            </a:r>
            <a:r>
              <a:rPr lang="en-GB" sz="1800" dirty="0" err="1">
                <a:solidFill>
                  <a:srgbClr val="11181D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Jetbrains</a:t>
            </a:r>
            <a:r>
              <a:rPr lang="en-GB" sz="1800" dirty="0">
                <a:solidFill>
                  <a:srgbClr val="11181D"/>
                </a:solidFill>
                <a:highlight>
                  <a:schemeClr val="lt1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TeamCity, Azure DevOps and more</a:t>
            </a:r>
            <a:endParaRPr lang="en-GB" sz="1800" dirty="0">
              <a:solidFill>
                <a:srgbClr val="11181D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33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524DEA-5DF7-43F2-BF0F-C3391151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200" dirty="0">
                <a:solidFill>
                  <a:srgbClr val="1118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Define your deployment process once</a:t>
            </a:r>
            <a:endParaRPr lang="en-GB" sz="4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oogle Shape;117;p22">
            <a:extLst>
              <a:ext uri="{FF2B5EF4-FFF2-40B4-BE49-F238E27FC236}">
                <a16:creationId xmlns:a16="http://schemas.microsoft.com/office/drawing/2014/main" id="{34393AE5-B47D-4B0F-B010-3C55BCA62F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77" y="2037323"/>
            <a:ext cx="4079949" cy="34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8C7CD-DBA2-4876-917D-C511D64345EC}"/>
              </a:ext>
            </a:extLst>
          </p:cNvPr>
          <p:cNvSpPr txBox="1"/>
          <p:nvPr/>
        </p:nvSpPr>
        <p:spPr>
          <a:xfrm>
            <a:off x="5564712" y="2568650"/>
            <a:ext cx="6119272" cy="216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1118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Differences are handled via</a:t>
            </a:r>
            <a:r>
              <a:rPr lang="en-GB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8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variables and scoping steps to specific environments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Releases</a:t>
            </a:r>
            <a:r>
              <a:rPr lang="en-GB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800" dirty="0">
                <a:solidFill>
                  <a:srgbClr val="1118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 your deployment configuration and build artifacts for repeatable and reliable deployments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D80D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Advanced deployment patterns </a:t>
            </a:r>
            <a:r>
              <a:rPr lang="en-GB" sz="1800" dirty="0">
                <a:solidFill>
                  <a:srgbClr val="11181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including rolling, blue-green, canary deployments and multi-tenancy</a:t>
            </a:r>
          </a:p>
        </p:txBody>
      </p:sp>
    </p:spTree>
    <p:extLst>
      <p:ext uri="{BB962C8B-B14F-4D97-AF65-F5344CB8AC3E}">
        <p14:creationId xmlns:p14="http://schemas.microsoft.com/office/powerpoint/2010/main" val="133424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6AE588-8D74-4E5A-9127-3A4700A7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4200" dirty="0">
                <a:latin typeface="Roboto" panose="02000000000000000000" pitchFamily="2" charset="0"/>
                <a:ea typeface="Roboto" panose="02000000000000000000" pitchFamily="2" charset="0"/>
              </a:rPr>
              <a:t>Runbooks</a:t>
            </a:r>
          </a:p>
        </p:txBody>
      </p:sp>
      <p:sp>
        <p:nvSpPr>
          <p:cNvPr id="5" name="Google Shape;125;p23">
            <a:extLst>
              <a:ext uri="{FF2B5EF4-FFF2-40B4-BE49-F238E27FC236}">
                <a16:creationId xmlns:a16="http://schemas.microsoft.com/office/drawing/2014/main" id="{2C8DEF2E-BC4E-47DB-8E38-30B3272EC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45957" y="3103217"/>
            <a:ext cx="4943539" cy="1022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D80D8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Runbooks</a:t>
            </a:r>
            <a:r>
              <a:rPr lang="en-GB" sz="1800" dirty="0">
                <a:solidFill>
                  <a:srgbClr val="172B4D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800" dirty="0">
                <a:solidFill>
                  <a:srgbClr val="11181D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allow teams to automate routine maintenance and incident management (emergency) operations tasks</a:t>
            </a:r>
            <a:endParaRPr sz="1800" dirty="0">
              <a:solidFill>
                <a:srgbClr val="11181D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11181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128;p23">
            <a:extLst>
              <a:ext uri="{FF2B5EF4-FFF2-40B4-BE49-F238E27FC236}">
                <a16:creationId xmlns:a16="http://schemas.microsoft.com/office/drawing/2014/main" id="{2F8786EC-C1D3-4692-BA41-E0157FECDC2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895" y="2065613"/>
            <a:ext cx="6291866" cy="3221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55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.1.2618"/>
  <p:tag name="SLIDO_PRESENTATION_ID" val="00000000-0000-0000-0000-000000000000"/>
  <p:tag name="SLIDO_EVENT_UUID" val="e7991354-f43a-4781-8a97-6a9adda833a1"/>
  <p:tag name="SLIDO_EVENT_SECTION_UUID" val="5b038a19-4fb7-4bb1-a6b3-45e17d522af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Widescreen</PresentationFormat>
  <Paragraphs>80</Paragraphs>
  <Slides>18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Segoe UI</vt:lpstr>
      <vt:lpstr>Slack-Lato</vt:lpstr>
      <vt:lpstr>Times New Roman</vt:lpstr>
      <vt:lpstr>Office Theme</vt:lpstr>
      <vt:lpstr>Internal Presenter Notes: What Attendees Should Take Away</vt:lpstr>
      <vt:lpstr>Let’s Get Deploying!</vt:lpstr>
      <vt:lpstr>Who am I?</vt:lpstr>
      <vt:lpstr>PowerPoint Presentation</vt:lpstr>
      <vt:lpstr>What is Octopus Deploy?</vt:lpstr>
      <vt:lpstr>What is Octopus Deploy?</vt:lpstr>
      <vt:lpstr>Run on any infrastructure</vt:lpstr>
      <vt:lpstr>Define your deployment process once</vt:lpstr>
      <vt:lpstr>Runbooks</vt:lpstr>
      <vt:lpstr>API-first architecture</vt:lpstr>
      <vt:lpstr>Step Integrations</vt:lpstr>
      <vt:lpstr>Where does Octopus fit?</vt:lpstr>
      <vt:lpstr>DEMO</vt:lpstr>
      <vt:lpstr>Config as Code</vt:lpstr>
      <vt:lpstr>Meet compliance requirements</vt:lpstr>
      <vt:lpstr>Our Focus for 2022</vt:lpstr>
      <vt:lpstr>What did you learn?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2022-05-11T15:21:54Z</dcterms:created>
  <dcterms:modified xsi:type="dcterms:W3CDTF">2022-05-11T15:22:09Z</dcterms:modified>
</cp:coreProperties>
</file>